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 bwMode="auto"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 bwMode="auto"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 bwMode="auto"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 bwMode="auto"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BF7AE11-298F-47A1-9067-D3EB1D905A76}" type="datetimeFigureOut">
              <a:rPr lang="ru-RU"/>
              <a:t>27.08.2024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D39837-990E-4E26-BF4F-90879C9C55D0}" type="slidenum">
              <a:rPr lang="ru-RU"/>
              <a:t>‹#›</a:t>
            </a:fld>
            <a:endParaRPr lang="ru-RU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 bwMode="auto">
          <a:xfrm>
            <a:off x="817581" y="3132290"/>
            <a:ext cx="7175351" cy="1793167"/>
          </a:xfrm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905000" y="731519"/>
            <a:ext cx="6400800" cy="347472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BF7AE11-298F-47A1-9067-D3EB1D905A76}" type="datetimeFigureOut">
              <a:rPr lang="ru-RU"/>
              <a:t>27.08.2024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D39837-990E-4E26-BF4F-90879C9C55D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1153758" y="376517"/>
            <a:ext cx="2057400" cy="5238339"/>
          </a:xfrm>
        </p:spPr>
        <p:txBody>
          <a:bodyPr vert="eaVert"/>
          <a:lstStyle>
            <a:lvl1pPr algn="l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3324113" y="731519"/>
            <a:ext cx="4829287" cy="489472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BF7AE11-298F-47A1-9067-D3EB1D905A76}" type="datetimeFigureOut">
              <a:rPr lang="ru-RU"/>
              <a:t>27.08.2024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D39837-990E-4E26-BF4F-90879C9C55D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BF7AE11-298F-47A1-9067-D3EB1D905A76}" type="datetimeFigureOut">
              <a:rPr lang="ru-RU"/>
              <a:t>27.08.2024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D39837-990E-4E26-BF4F-90879C9C55D0}" type="slidenum">
              <a:rPr lang="ru-RU"/>
              <a:t>‹#›</a:t>
            </a:fld>
            <a:endParaRPr lang="ru-RU"/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3"/>
          </p:nvPr>
        </p:nvSpPr>
        <p:spPr bwMode="auto">
          <a:xfrm>
            <a:off x="1143000" y="731520"/>
            <a:ext cx="6400800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auto"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 bwMode="auto"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 bwMode="auto"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2033195" y="2172648"/>
            <a:ext cx="5966666" cy="2423346"/>
          </a:xfrm>
        </p:spPr>
        <p:txBody>
          <a:bodyPr anchor="b"/>
          <a:lstStyle>
            <a:lvl1pPr algn="r">
              <a:defRPr sz="4600" b="1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22437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BF7AE11-298F-47A1-9067-D3EB1D905A76}" type="datetimeFigureOut">
              <a:rPr lang="ru-RU"/>
              <a:t>27.08.2024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D39837-990E-4E26-BF4F-90879C9C55D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BF7AE11-298F-47A1-9067-D3EB1D905A76}" type="datetimeFigureOut">
              <a:rPr lang="ru-RU"/>
              <a:t>27.08.2024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D39837-990E-4E26-BF4F-90879C9C55D0}" type="slidenum">
              <a:rPr lang="ru-RU"/>
              <a:t>‹#›</a:t>
            </a:fld>
            <a:endParaRPr lang="ru-RU"/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1142999" y="731519"/>
            <a:ext cx="3346704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4"/>
          </p:nvPr>
        </p:nvSpPr>
        <p:spPr bwMode="auto">
          <a:xfrm>
            <a:off x="4645152" y="731520"/>
            <a:ext cx="3346704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BF7AE11-298F-47A1-9067-D3EB1D905A76}" type="datetimeFigureOut">
              <a:rPr lang="ru-RU"/>
              <a:t>27.08.2024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D39837-990E-4E26-BF4F-90879C9C55D0}" type="slidenum">
              <a:rPr lang="ru-RU"/>
              <a:t>‹#›</a:t>
            </a:fld>
            <a:endParaRPr lang="ru-RU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BF7AE11-298F-47A1-9067-D3EB1D905A76}" type="datetimeFigureOut">
              <a:rPr lang="ru-RU"/>
              <a:t>27.08.2024</a:t>
            </a:fld>
            <a:endParaRPr lang="ru-RU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D39837-990E-4E26-BF4F-90879C9C55D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BF7AE11-298F-47A1-9067-D3EB1D905A76}" type="datetimeFigureOut">
              <a:rPr lang="ru-RU"/>
              <a:t>27.08.2024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D39837-990E-4E26-BF4F-90879C9C55D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095" y="2209800"/>
            <a:ext cx="3636085" cy="1258493"/>
          </a:xfrm>
        </p:spPr>
        <p:txBody>
          <a:bodyPr anchor="b">
            <a:noAutofit/>
          </a:bodyPr>
          <a:lstStyle>
            <a:lvl1pPr marL="228600" indent="-228600" algn="l">
              <a:defRPr sz="28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BF7AE11-298F-47A1-9067-D3EB1D905A76}" type="datetimeFigureOut">
              <a:rPr lang="ru-RU"/>
              <a:t>27.08.2024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D39837-990E-4E26-BF4F-90879C9C55D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 bwMode="auto"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8"/>
          <p:cNvSpPr/>
          <p:nvPr/>
        </p:nvSpPr>
        <p:spPr bwMode="auto"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9"/>
          <p:cNvSpPr/>
          <p:nvPr/>
        </p:nvSpPr>
        <p:spPr bwMode="auto"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0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2100000" sy="-100000" algn="bl" rotWithShape="0"/>
          </a:effectLst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BF7AE11-298F-47A1-9067-D3EB1D905A76}" type="datetimeFigureOut">
              <a:rPr lang="ru-RU"/>
              <a:t>27.08.2024</a:t>
            </a:fld>
            <a:endParaRPr lang="ru-RU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D39837-990E-4E26-BF4F-90879C9C55D0}" type="slidenum">
              <a:rPr lang="ru-RU"/>
              <a:t>‹#›</a:t>
            </a:fld>
            <a:endParaRPr lang="ru-RU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auto">
          <a:xfrm>
            <a:off x="0" y="5105400"/>
            <a:ext cx="9144000" cy="1752599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 bwMode="auto"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 bwMode="auto">
          <a:xfrm>
            <a:off x="0" y="3768304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793289" y="4372168"/>
            <a:ext cx="6512511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BF7AE11-298F-47A1-9067-D3EB1D905A76}" type="datetimeFigureOut">
              <a:rPr lang="ru-RU"/>
              <a:t>27.08.2024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3D39837-990E-4E26-BF4F-90879C9C55D0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>
        <a:spcBef>
          <a:spcPts val="0"/>
        </a:spcBef>
        <a:buClr>
          <a:schemeClr val="accent6">
            <a:lumMod val="75000"/>
          </a:schemeClr>
        </a:buClr>
        <a:buSzPct val="128000"/>
        <a:buFont typeface="Georgia"/>
        <a:buChar char="*"/>
        <a:defRPr sz="4600" b="1" i="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22860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2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2382332" y="5052544"/>
            <a:ext cx="6338565" cy="1184767"/>
          </a:xfrm>
        </p:spPr>
        <p:txBody>
          <a:bodyPr/>
          <a:lstStyle/>
          <a:p>
            <a:pPr algn="r">
              <a:lnSpc>
                <a:spcPct val="95000"/>
              </a:lnSpc>
              <a:defRPr/>
            </a:pPr>
            <a:r>
              <a:rPr lang="ru-RU" sz="2300">
                <a:latin typeface="Times New Roman"/>
                <a:cs typeface="Times New Roman"/>
              </a:rPr>
              <a:t>Воспитатель:</a:t>
            </a:r>
          </a:p>
          <a:p>
            <a:pPr algn="r">
              <a:lnSpc>
                <a:spcPct val="80000"/>
              </a:lnSpc>
              <a:defRPr/>
            </a:pPr>
            <a:r>
              <a:rPr lang="ru-RU" sz="2300">
                <a:latin typeface="Times New Roman"/>
                <a:cs typeface="Times New Roman"/>
              </a:rPr>
              <a:t> Пашкова Оксана Валерьевна</a:t>
            </a:r>
            <a:endParaRPr sz="1700"/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587653" y="1318845"/>
            <a:ext cx="8016795" cy="353157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r">
              <a:buNone/>
              <a:defRPr/>
            </a:pPr>
            <a:r>
              <a:rPr lang="ru-RU" sz="4800">
                <a:solidFill>
                  <a:srgbClr val="C00000"/>
                </a:solidFill>
                <a:latin typeface="Times New Roman"/>
                <a:cs typeface="Times New Roman"/>
              </a:rPr>
              <a:t>«Современные формы взаимодействия ДОО и  семьи в условиях реализации ФОП ДО»</a:t>
            </a:r>
            <a:r>
              <a:rPr lang="ru-RU">
                <a:solidFill>
                  <a:srgbClr val="C00000"/>
                </a:solidFill>
                <a:latin typeface="Times New Roman"/>
                <a:cs typeface="Times New Roman"/>
              </a:rPr>
              <a:t/>
            </a:r>
            <a:br>
              <a:rPr lang="ru-RU">
                <a:solidFill>
                  <a:srgbClr val="C00000"/>
                </a:solidFill>
                <a:latin typeface="Times New Roman"/>
                <a:cs typeface="Times New Roman"/>
              </a:rPr>
            </a:br>
            <a:endParaRPr lang="ru-RU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968653" y="468923"/>
            <a:ext cx="7502769" cy="973383"/>
          </a:xfrm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ru-RU" sz="1900">
                <a:latin typeface="Times New Roman"/>
                <a:cs typeface="Times New Roman"/>
              </a:rPr>
              <a:t>«Муниципального дошкольного образовательного учреждения "Детский сад комбинированного вида № 3"</a:t>
            </a:r>
            <a:endParaRPr sz="17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39230" y="3897923"/>
            <a:ext cx="2882076" cy="2882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2477999" y="395653"/>
            <a:ext cx="4426397" cy="4877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Тематические праздники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/>
        </p:blipFill>
        <p:spPr bwMode="auto">
          <a:xfrm>
            <a:off x="492840" y="1285575"/>
            <a:ext cx="2946922" cy="221091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/>
        </p:blipFill>
        <p:spPr bwMode="auto">
          <a:xfrm>
            <a:off x="5218269" y="1216554"/>
            <a:ext cx="3110244" cy="2208447"/>
          </a:xfrm>
          <a:prstGeom prst="rect">
            <a:avLst/>
          </a:prstGeom>
        </p:spPr>
      </p:pic>
      <p:pic>
        <p:nvPicPr>
          <p:cNvPr id="7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3076" y="4005063"/>
            <a:ext cx="3346449" cy="27572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73112" y="883369"/>
            <a:ext cx="4164319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"Международный женский день"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764089" y="864576"/>
            <a:ext cx="4278832" cy="52174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"Мой папа самый сильный и ловкий"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95515" y="3569763"/>
            <a:ext cx="3122906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"Новогодняя сказка"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 l="8086" r="7789"/>
          <a:stretch/>
        </p:blipFill>
        <p:spPr bwMode="auto">
          <a:xfrm>
            <a:off x="3987345" y="4005063"/>
            <a:ext cx="4996961" cy="267671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 bwMode="auto">
          <a:xfrm>
            <a:off x="4265768" y="3569763"/>
            <a:ext cx="4366846" cy="36579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"День семьи, любви и верности"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383000" y="3560884"/>
            <a:ext cx="4333116" cy="2635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1862538" y="336189"/>
            <a:ext cx="2930769" cy="4877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2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Мастер-классы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485576" y="6389076"/>
            <a:ext cx="4162556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"Открытка для мамы"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07601" y="409459"/>
            <a:ext cx="3440422" cy="25811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4846517" y="3077306"/>
            <a:ext cx="4163203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"Вышиваем платочек для мамы"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46382" y="3619499"/>
            <a:ext cx="4163347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"Печем с мамой булочку"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4153" y="1089658"/>
            <a:ext cx="3293884" cy="24712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54383" y="4117730"/>
            <a:ext cx="2890740" cy="216876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 bwMode="auto">
          <a:xfrm>
            <a:off x="73112" y="6286500"/>
            <a:ext cx="4163959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"К маме на работу"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2949682" y="318245"/>
            <a:ext cx="4000968" cy="4877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2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Малышники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15038" y="893884"/>
            <a:ext cx="4086487" cy="1984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05724" y="3384186"/>
            <a:ext cx="3263928" cy="3263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20555" y="805961"/>
            <a:ext cx="3136844" cy="23534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14433" y="2983523"/>
            <a:ext cx="2467757" cy="3535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2404730" y="395653"/>
            <a:ext cx="5290038" cy="51288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2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Выставки творческих работ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61826" y="3819651"/>
            <a:ext cx="3806768" cy="2856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1384" y="993989"/>
            <a:ext cx="3634089" cy="2726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12461" y="3863627"/>
            <a:ext cx="3748153" cy="2812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22615" y="1004934"/>
            <a:ext cx="3619499" cy="2715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2241001" y="315332"/>
            <a:ext cx="3736730" cy="4877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2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Участие в конкурсах</a:t>
            </a:r>
          </a:p>
        </p:txBody>
      </p:sp>
      <p:pic>
        <p:nvPicPr>
          <p:cNvPr id="5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48320" y="985946"/>
            <a:ext cx="3363179" cy="25203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-54700" y="3480383"/>
            <a:ext cx="4164067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"Битва кондитеров"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36051" y="6191344"/>
            <a:ext cx="4165111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"Модный приговор"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78096" y="985946"/>
            <a:ext cx="1572193" cy="27946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5714772" y="345830"/>
            <a:ext cx="3298843" cy="640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Региональный конкурс"Ярмарка чудес"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28576" y="3846179"/>
            <a:ext cx="3150576" cy="236604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4500230" y="6300973"/>
            <a:ext cx="4577921" cy="640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Областной конкурс"Полицейский Дядя Степа"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68499" y="3846179"/>
            <a:ext cx="4231730" cy="2382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064153" y="549812"/>
            <a:ext cx="3751384" cy="88395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2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Участие в акциях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85730" y="1148948"/>
            <a:ext cx="2969999" cy="222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8422" y="3883268"/>
            <a:ext cx="2764846" cy="2764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68518" y="1045747"/>
            <a:ext cx="3704192" cy="2434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29538" y="4044850"/>
            <a:ext cx="4103076" cy="23098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-54699" y="3480382"/>
            <a:ext cx="4164715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"ЭКОдесант в лес"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207563" y="6293921"/>
            <a:ext cx="4165147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"Берегите Ангару"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342268" y="3480382"/>
            <a:ext cx="4165255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"Флаг Родины моей"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884" y="1042725"/>
            <a:ext cx="3924000" cy="29439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1862538" y="380999"/>
            <a:ext cx="6506307" cy="88395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2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Родительский десант на пищеблок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4345" y="4076071"/>
            <a:ext cx="3455076" cy="2592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236461" y="1726281"/>
            <a:ext cx="4791807" cy="4403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510845" y="447235"/>
            <a:ext cx="6550269" cy="16764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sz="2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Консультации, распространение памяток</a:t>
            </a:r>
            <a:endParaRPr sz="260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1576" y="1225226"/>
            <a:ext cx="3850730" cy="1690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399978">
            <a:off x="4627031" y="2632643"/>
            <a:ext cx="4831038" cy="2349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4749" y="3255427"/>
            <a:ext cx="4041230" cy="3031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2155615" y="424961"/>
            <a:ext cx="4675692" cy="4877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Встречи со СВОими героями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32269" y="1084384"/>
            <a:ext cx="3341108" cy="2506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77458" y="3808657"/>
            <a:ext cx="3850730" cy="2888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42268" y="1818161"/>
            <a:ext cx="4422230" cy="3317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467544" y="620688"/>
            <a:ext cx="8280919" cy="936104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360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Достигнуты следующие результаы:</a:t>
            </a:r>
            <a:endParaRPr/>
          </a:p>
        </p:txBody>
      </p:sp>
      <p:sp>
        <p:nvSpPr>
          <p:cNvPr id="5" name="Прямоугольник 2"/>
          <p:cNvSpPr/>
          <p:nvPr/>
        </p:nvSpPr>
        <p:spPr bwMode="auto">
          <a:xfrm>
            <a:off x="822115" y="1626576"/>
            <a:ext cx="7898423" cy="50837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3879" indent="-283879">
              <a:buFont typeface="Arial"/>
              <a:buChar char="•"/>
              <a:defRPr/>
            </a:pPr>
            <a:r>
              <a:rPr lang="ru-RU" sz="2200" dirty="0">
                <a:latin typeface="Times New Roman"/>
                <a:ea typeface="Times New Roman"/>
                <a:cs typeface="Times New Roman"/>
              </a:rPr>
              <a:t> у родителей (законных представителей) сформированы </a:t>
            </a:r>
            <a:r>
              <a:rPr lang="ru-RU" sz="2200" dirty="0" smtClean="0">
                <a:latin typeface="Times New Roman"/>
                <a:ea typeface="Times New Roman"/>
                <a:cs typeface="Times New Roman"/>
              </a:rPr>
              <a:t>представления </a:t>
            </a:r>
            <a:r>
              <a:rPr lang="ru-RU" sz="2200" dirty="0">
                <a:latin typeface="Times New Roman"/>
                <a:ea typeface="Times New Roman"/>
                <a:cs typeface="Times New Roman"/>
              </a:rPr>
              <a:t>о сфере педагогической деятельности;</a:t>
            </a:r>
          </a:p>
          <a:p>
            <a:pPr marL="283879" indent="-283879">
              <a:buFont typeface="Arial"/>
              <a:buChar char="•"/>
              <a:defRPr/>
            </a:pPr>
            <a:r>
              <a:rPr lang="ru-RU" sz="2200" dirty="0">
                <a:latin typeface="Times New Roman"/>
                <a:ea typeface="Times New Roman"/>
                <a:cs typeface="Times New Roman"/>
              </a:rPr>
              <a:t> родители (законные представители) владеют практическими умениями и навыками воспитания и обучения детей дошкольного возраста;</a:t>
            </a:r>
          </a:p>
          <a:p>
            <a:pPr marL="283879" indent="-283879">
              <a:buFont typeface="Arial"/>
              <a:buChar char="•"/>
              <a:defRPr/>
            </a:pPr>
            <a:r>
              <a:rPr lang="ru-RU" sz="2200" dirty="0">
                <a:latin typeface="Times New Roman"/>
                <a:ea typeface="Times New Roman"/>
                <a:cs typeface="Times New Roman"/>
              </a:rPr>
              <a:t>сформирован устойчивый интерес родителей (законных представителей) к активному включению в общественную деятельность.</a:t>
            </a:r>
            <a:endParaRPr sz="2200" dirty="0"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endParaRPr sz="2200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 bwMode="auto">
          <a:xfrm>
            <a:off x="935596" y="404664"/>
            <a:ext cx="7272808" cy="5433784"/>
          </a:xfrm>
        </p:spPr>
        <p:txBody>
          <a:bodyPr>
            <a:noAutofit/>
          </a:bodyPr>
          <a:lstStyle/>
          <a:p>
            <a:pPr marL="45720" indent="0" algn="ctr">
              <a:buNone/>
              <a:defRPr/>
            </a:pPr>
            <a:r>
              <a:rPr lang="ru-RU" sz="3600">
                <a:latin typeface="Times New Roman"/>
                <a:cs typeface="Times New Roman"/>
              </a:rPr>
              <a:t>«Семья –это не просто основа государства и общества, это духовное явление ,основа нравственности»</a:t>
            </a:r>
            <a:endParaRPr/>
          </a:p>
          <a:p>
            <a:pPr marL="45720" indent="0" algn="r">
              <a:buNone/>
              <a:defRPr/>
            </a:pPr>
            <a:r>
              <a:rPr lang="ru-RU" sz="3600">
                <a:latin typeface="Times New Roman"/>
                <a:cs typeface="Times New Roman"/>
              </a:rPr>
              <a:t>В.В.Путин</a:t>
            </a:r>
            <a:endParaRPr lang="ru-RU" sz="2800">
              <a:latin typeface="Times New Roman"/>
              <a:cs typeface="Times New Roman"/>
            </a:endParaRPr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03648" y="2852936"/>
            <a:ext cx="4066384" cy="3529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979768" y="1172307"/>
            <a:ext cx="4953971" cy="228603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4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СПАСИБО</a:t>
            </a:r>
            <a:br>
              <a:rPr sz="4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4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ЗА </a:t>
            </a:r>
          </a:p>
          <a:p>
            <a:pPr algn="ctr">
              <a:defRPr/>
            </a:pPr>
            <a:r>
              <a:rPr sz="4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ВНИМАНИЕ!</a:t>
            </a:r>
            <a:endParaRPr sz="3600" b="1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7865" y="3903525"/>
            <a:ext cx="2201031" cy="2201031"/>
          </a:xfrm>
          <a:prstGeom prst="rect">
            <a:avLst/>
          </a:prstGeom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75696" y="3730587"/>
            <a:ext cx="1800199" cy="2546905"/>
          </a:xfrm>
          <a:prstGeom prst="rect">
            <a:avLst/>
          </a:prstGeom>
        </p:spPr>
      </p:pic>
      <p:pic>
        <p:nvPicPr>
          <p:cNvPr id="7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45942" y="4031933"/>
            <a:ext cx="1944214" cy="194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15038" y="395988"/>
            <a:ext cx="7113197" cy="40001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11499" y="3839307"/>
            <a:ext cx="5940000" cy="297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 bwMode="auto">
          <a:xfrm>
            <a:off x="683568" y="548680"/>
            <a:ext cx="7848872" cy="5616624"/>
          </a:xfrm>
        </p:spPr>
        <p:txBody>
          <a:bodyPr>
            <a:normAutofit lnSpcReduction="10000"/>
          </a:bodyPr>
          <a:lstStyle/>
          <a:p>
            <a:pPr marL="45720" indent="0" algn="ctr">
              <a:lnSpc>
                <a:spcPct val="104999"/>
              </a:lnSpc>
              <a:buNone/>
              <a:defRPr/>
            </a:pPr>
            <a:r>
              <a:rPr lang="ru-RU" sz="2400" b="1">
                <a:solidFill>
                  <a:srgbClr val="C00000"/>
                </a:solidFill>
                <a:latin typeface="Times New Roman"/>
                <a:cs typeface="Times New Roman"/>
              </a:rPr>
              <a:t>Принципы дошкольного образования:</a:t>
            </a:r>
            <a:endParaRPr/>
          </a:p>
          <a:p>
            <a:pPr>
              <a:lnSpc>
                <a:spcPct val="104999"/>
              </a:lnSpc>
              <a:buFont typeface="Arial"/>
              <a:buChar char="•"/>
              <a:defRPr/>
            </a:pPr>
            <a:r>
              <a:rPr lang="ru-RU" sz="2000">
                <a:solidFill>
                  <a:srgbClr val="000000"/>
                </a:solidFill>
                <a:latin typeface="Times New Roman"/>
                <a:cs typeface="Times New Roman"/>
              </a:rPr>
              <a:t>П.1.2.Стандарт закрепляет принцип личностно-развивающего и гуманистического характера взаимодействия взрослых родителей (законных представителей) педагогических и иных работников Организации и детей</a:t>
            </a:r>
            <a:endParaRPr/>
          </a:p>
          <a:p>
            <a:pPr>
              <a:lnSpc>
                <a:spcPct val="104999"/>
              </a:lnSpc>
              <a:buFont typeface="Arial"/>
              <a:buChar char="•"/>
              <a:defRPr/>
            </a:pPr>
            <a:r>
              <a:rPr lang="ru-RU" sz="2000">
                <a:solidFill>
                  <a:srgbClr val="000000"/>
                </a:solidFill>
                <a:latin typeface="Times New Roman"/>
                <a:cs typeface="Times New Roman"/>
              </a:rPr>
              <a:t>П 1.4. Одним из основных принципов дошкольного образования, закрепленных в Стандарте, является сотрудничество Организации с семьей. Задачи дошкольного образования</a:t>
            </a:r>
            <a:endParaRPr/>
          </a:p>
          <a:p>
            <a:pPr>
              <a:lnSpc>
                <a:spcPct val="104999"/>
              </a:lnSpc>
              <a:buFont typeface="Arial"/>
              <a:buChar char="•"/>
              <a:defRPr/>
            </a:pPr>
            <a:r>
              <a:rPr lang="ru-RU" sz="2000">
                <a:solidFill>
                  <a:srgbClr val="000000"/>
                </a:solidFill>
                <a:latin typeface="Times New Roman"/>
                <a:cs typeface="Times New Roman"/>
              </a:rPr>
              <a:t>П1.6. Обеспечение психолого-педагогической поддержки семьи и повышение компетентности родителей (законных представителей )в вопросах развития и образования, охраны и укрепления здоровья детей</a:t>
            </a:r>
            <a:endParaRPr/>
          </a:p>
          <a:p>
            <a:pPr>
              <a:lnSpc>
                <a:spcPct val="104999"/>
              </a:lnSpc>
              <a:buFont typeface="Arial"/>
              <a:buChar char="•"/>
              <a:defRPr/>
            </a:pPr>
            <a:r>
              <a:rPr lang="ru-RU" sz="2000">
                <a:solidFill>
                  <a:srgbClr val="000000"/>
                </a:solidFill>
                <a:latin typeface="Times New Roman"/>
                <a:cs typeface="Times New Roman"/>
              </a:rPr>
              <a:t>П 1.7. Стандарт является основой для оказания помощи родителям (законным представителям) в воспитании детей, охране и укреплении их физического и психического здоровья, в развитии индивидуальных способностей и коррекции нарушения их развития. </a:t>
            </a:r>
            <a:endParaRPr lang="ru-RU"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 bwMode="auto">
          <a:xfrm>
            <a:off x="827583" y="731519"/>
            <a:ext cx="7966223" cy="5361775"/>
          </a:xfrm>
        </p:spPr>
        <p:txBody>
          <a:bodyPr/>
          <a:lstStyle/>
          <a:p>
            <a:pPr marL="45720" indent="0" algn="ctr">
              <a:buNone/>
              <a:defRPr/>
            </a:pPr>
            <a:r>
              <a:rPr lang="ru-RU" sz="4800" b="1">
                <a:solidFill>
                  <a:srgbClr val="C00000"/>
                </a:solidFill>
                <a:latin typeface="Times New Roman"/>
                <a:cs typeface="Times New Roman"/>
              </a:rPr>
              <a:t>Цель взаимодействия:</a:t>
            </a:r>
          </a:p>
          <a:p>
            <a:pPr>
              <a:buFont typeface="Arial"/>
              <a:buChar char="•"/>
              <a:defRPr/>
            </a:pPr>
            <a:r>
              <a:rPr lang="ru-RU" sz="3200">
                <a:solidFill>
                  <a:srgbClr val="333333"/>
                </a:solidFill>
                <a:latin typeface="Times New Roman"/>
                <a:cs typeface="Times New Roman"/>
              </a:rPr>
              <a:t> объединение усилий педагогов и семьи по созданию условий для развития личности ребёнка на основе социокультурных, духовно- нравственных ценностей и правил, принятых в российском обществе. 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28576" y="4073893"/>
            <a:ext cx="2986153" cy="2685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265268" y="512884"/>
            <a:ext cx="8455268" cy="587619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indent="360044" algn="ctr">
              <a:lnSpc>
                <a:spcPct val="100000"/>
              </a:lnSpc>
              <a:defRPr/>
            </a:pPr>
            <a:r>
              <a:rPr sz="2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Задачи взаимодействия педагогического коллектива с семьями воспитанников: </a:t>
            </a:r>
            <a:endParaRPr sz="140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marL="239821" indent="-239821" algn="l">
              <a:lnSpc>
                <a:spcPct val="150000"/>
              </a:lnSpc>
              <a:buFont typeface="Arial"/>
              <a:buChar char="•"/>
              <a:defRPr/>
            </a:pPr>
            <a:r>
              <a:rPr lang="ru-RU" sz="1800">
                <a:latin typeface="Times New Roman"/>
                <a:ea typeface="Times New Roman"/>
                <a:cs typeface="Times New Roman"/>
              </a:rPr>
              <a:t>обеспечение психолого-педагогической поддержки семьи и повышение компетентности родителей (законных представителей) в вопросах воспитания, развития и образования, охраны и укрепления здоровья</a:t>
            </a:r>
            <a:endParaRPr sz="1800">
              <a:latin typeface="Times New Roman"/>
              <a:ea typeface="Times New Roman"/>
              <a:cs typeface="Times New Roman"/>
            </a:endParaRPr>
          </a:p>
          <a:p>
            <a:pPr marL="239821" indent="-239821" algn="l">
              <a:lnSpc>
                <a:spcPct val="150000"/>
              </a:lnSpc>
              <a:buFont typeface="Arial"/>
              <a:buChar char="•"/>
              <a:defRPr/>
            </a:pPr>
            <a:r>
              <a:rPr lang="ru-RU" sz="1800">
                <a:latin typeface="Times New Roman"/>
                <a:ea typeface="Times New Roman"/>
                <a:cs typeface="Times New Roman"/>
              </a:rPr>
              <a:t>оказание помощи родителям (законным представителям) в воспитании детей, охране и укреплении их физического и психического здоровья, в развитии индивидуальных способностей и необходимой коррекции нарушений их развития</a:t>
            </a:r>
            <a:endParaRPr sz="1800">
              <a:latin typeface="Times New Roman"/>
              <a:ea typeface="Times New Roman"/>
              <a:cs typeface="Times New Roman"/>
            </a:endParaRPr>
          </a:p>
          <a:p>
            <a:pPr marL="239821" indent="-239821" algn="l">
              <a:lnSpc>
                <a:spcPct val="150000"/>
              </a:lnSpc>
              <a:buFont typeface="Arial"/>
              <a:buChar char="•"/>
              <a:defRPr/>
            </a:pPr>
            <a:r>
              <a:rPr lang="ru-RU" sz="1800">
                <a:latin typeface="Times New Roman"/>
                <a:ea typeface="Times New Roman"/>
                <a:cs typeface="Times New Roman"/>
              </a:rPr>
              <a:t>объединение усилия педагогов и семьи по воспитанию дошкольников посредством совместных мероприятий</a:t>
            </a:r>
            <a:endParaRPr sz="1800">
              <a:latin typeface="Times New Roman"/>
              <a:ea typeface="Times New Roman"/>
              <a:cs typeface="Times New Roman"/>
            </a:endParaRPr>
          </a:p>
          <a:p>
            <a:pPr marL="239821" indent="-239821" algn="l">
              <a:lnSpc>
                <a:spcPct val="150000"/>
              </a:lnSpc>
              <a:buFont typeface="Arial"/>
              <a:buChar char="•"/>
              <a:defRPr/>
            </a:pPr>
            <a:r>
              <a:rPr lang="ru-RU" sz="1800">
                <a:latin typeface="Times New Roman"/>
                <a:ea typeface="Times New Roman"/>
                <a:cs typeface="Times New Roman"/>
              </a:rPr>
              <a:t>создание возможностей для обсуждения с родителями (законными представителями) детей вопросов, связанных с реализацией программы</a:t>
            </a:r>
            <a:endParaRPr sz="180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144499" y="366346"/>
            <a:ext cx="7048499" cy="88395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sz="2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Формы взаимодействия с родителями</a:t>
            </a:r>
            <a:endParaRPr/>
          </a:p>
        </p:txBody>
      </p:sp>
      <p:sp>
        <p:nvSpPr>
          <p:cNvPr id="5" name="Прямоугольник 4" title="Традиционные формы работы"/>
          <p:cNvSpPr/>
          <p:nvPr/>
        </p:nvSpPr>
        <p:spPr bwMode="auto">
          <a:xfrm>
            <a:off x="397153" y="1655883"/>
            <a:ext cx="4059115" cy="89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734691" y="1655883"/>
            <a:ext cx="4059114" cy="893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19538" y="1817076"/>
            <a:ext cx="3576726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Традиционные формы работы 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866576" y="1817075"/>
            <a:ext cx="3810000" cy="640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Нетрадиционные формы работы 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11807" y="3135922"/>
            <a:ext cx="3985845" cy="203688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Родительские собрания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Круглые столы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Субботники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Присутствие на открытых занятиях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Экскурсии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Беседы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Консультации и т.д.</a:t>
            </a:r>
          </a:p>
          <a:p>
            <a:pPr marL="283879" indent="-283879">
              <a:buFont typeface="Arial"/>
              <a:buChar char="•"/>
              <a:defRPr/>
            </a:pP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283879" indent="-283879">
              <a:buFont typeface="Arial"/>
              <a:buChar char="•"/>
              <a:defRPr/>
            </a:pP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837268" y="3282461"/>
            <a:ext cx="4006728" cy="344427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Анкетирование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Социологические опросы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Совместные досуги, праздники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Конкурсы семейного творчества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Участие в выставках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Семинары-практикумы</a:t>
            </a:r>
          </a:p>
          <a:p>
            <a:pPr marL="283879" indent="-283879">
              <a:buFont typeface="Arial"/>
              <a:buChar char="•"/>
              <a:defRPr/>
            </a:pPr>
            <a:r>
              <a:rPr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Тренинги и т.д.</a:t>
            </a:r>
          </a:p>
          <a:p>
            <a:pPr marL="283879" indent="-283879">
              <a:buFont typeface="Arial"/>
              <a:buChar char="•"/>
              <a:defRPr/>
            </a:pP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283879" indent="-283879">
              <a:buFont typeface="Arial"/>
              <a:buChar char="•"/>
              <a:defRPr/>
            </a:pP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283879" indent="-283879">
              <a:buFont typeface="Arial"/>
              <a:buChar char="•"/>
              <a:defRPr/>
            </a:pP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283879" indent="-283879">
              <a:buFont typeface="Arial"/>
              <a:buChar char="•"/>
              <a:defRPr/>
            </a:pP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22711" y="4889306"/>
            <a:ext cx="1749519" cy="1720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8477" y="950383"/>
            <a:ext cx="4192445" cy="3147366"/>
          </a:xfrm>
          <a:prstGeom prst="rect">
            <a:avLst/>
          </a:prstGeom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18635" y="3736730"/>
            <a:ext cx="4202963" cy="29143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3210692" y="278422"/>
            <a:ext cx="5071022" cy="4877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Совместная зарядка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15322" y="4317109"/>
            <a:ext cx="3122906" cy="36579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"Всемирный день здоровья"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258664" y="2956631"/>
            <a:ext cx="3122906" cy="36579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"Семейная зарядка"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/>
        </p:nvPicPr>
        <p:blipFill>
          <a:blip r:embed="rId2"/>
          <a:srcRect t="23057"/>
          <a:stretch/>
        </p:blipFill>
        <p:spPr bwMode="auto">
          <a:xfrm>
            <a:off x="418928" y="1258189"/>
            <a:ext cx="3392571" cy="21377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2683153" y="337038"/>
            <a:ext cx="4323748" cy="4877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Спортивные праздники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t="13071"/>
          <a:stretch/>
        </p:blipFill>
        <p:spPr bwMode="auto">
          <a:xfrm>
            <a:off x="418928" y="3604845"/>
            <a:ext cx="2291367" cy="26558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95730" y="1118111"/>
            <a:ext cx="4524807" cy="2417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994115" y="3890539"/>
            <a:ext cx="5940000" cy="241799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38538" y="935213"/>
            <a:ext cx="3335181" cy="36579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"Зимние олимпийские игры!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542553" y="935213"/>
            <a:ext cx="3122906" cy="36579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"День России"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-58754" y="6397956"/>
            <a:ext cx="3122906" cy="36579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"День отца"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4352053" y="6260653"/>
            <a:ext cx="3122906" cy="36579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"Семейные игры"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Arial"/>
        <a:cs typeface="Arial"/>
      </a:majorFont>
      <a:minorFont>
        <a:latin typeface="Trebuchet MS"/>
        <a:ea typeface="Arial"/>
        <a:cs typeface="Arial"/>
      </a:minorFont>
    </a:fontScheme>
    <a:fmtScheme name="Воздушный поток">
      <a:fillStyleLst>
        <a:solidFill>
          <a:schemeClr val="phClr"/>
        </a:solidFill>
        <a:gradFill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/>
        </a:gradFill>
        <a:gradFill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482</Words>
  <Application>Microsoft Office PowerPoint</Application>
  <DocSecurity>0</DocSecurity>
  <PresentationFormat>Экран (4:3)</PresentationFormat>
  <Paragraphs>76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Georgia</vt:lpstr>
      <vt:lpstr>Times New Roman</vt:lpstr>
      <vt:lpstr>Trebuchet MS</vt:lpstr>
      <vt:lpstr>Воздушный поток</vt:lpstr>
      <vt:lpstr>«Современные формы взаимодействия ДОО и  семьи в условиях реализации ФОП ДО»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Достигнуты следующие результаы: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формы взаимодействия ДОУ с семьями воспитанников в условиях реализации ФГОС ДО</dc:title>
  <dc:subject/>
  <dc:creator>Эльвира</dc:creator>
  <cp:keywords/>
  <dc:description/>
  <cp:lastModifiedBy>пк</cp:lastModifiedBy>
  <cp:revision>35</cp:revision>
  <dcterms:created xsi:type="dcterms:W3CDTF">2017-03-04T08:20:00Z</dcterms:created>
  <dcterms:modified xsi:type="dcterms:W3CDTF">2024-08-27T09:27:19Z</dcterms:modified>
  <cp:category/>
  <dc:identifier/>
  <cp:contentStatus/>
  <dc:language/>
  <cp:version/>
</cp:coreProperties>
</file>